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2" r:id="rId4"/>
    <p:sldId id="265" r:id="rId5"/>
    <p:sldId id="260" r:id="rId6"/>
    <p:sldId id="266" r:id="rId7"/>
    <p:sldId id="267" r:id="rId8"/>
    <p:sldId id="274" r:id="rId9"/>
    <p:sldId id="269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57"/>
            <a:ext cx="9144000" cy="68398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4786322"/>
            <a:ext cx="9144000" cy="78581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AutoShape 6"/>
          <p:cNvSpPr>
            <a:spLocks noChangeAspect="1" noChangeArrowheads="1" noTextEdit="1"/>
          </p:cNvSpPr>
          <p:nvPr/>
        </p:nvSpPr>
        <p:spPr bwMode="auto">
          <a:xfrm>
            <a:off x="0" y="6215082"/>
            <a:ext cx="9144000" cy="5699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2015г.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Рисунок 8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901040"/>
          </a:xfrm>
          <a:prstGeom prst="rect">
            <a:avLst/>
          </a:prstGeom>
        </p:spPr>
      </p:pic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0" y="4786322"/>
            <a:ext cx="9144000" cy="92869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cs typeface="Arial" pitchFamily="34" charset="0"/>
              </a:rPr>
              <a:t>ИЗМЕНЕНИЯ В ЛИНЕЙКЕ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banka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429" y="2224134"/>
            <a:ext cx="4478978" cy="3933710"/>
          </a:xfrm>
          <a:prstGeom prst="rect">
            <a:avLst/>
          </a:prstGeom>
        </p:spPr>
      </p:pic>
      <p:pic>
        <p:nvPicPr>
          <p:cNvPr id="18" name="Рисунок 17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8358"/>
          </a:xfrm>
          <a:prstGeom prst="rect">
            <a:avLst/>
          </a:prstGeom>
        </p:spPr>
      </p:pic>
      <p:sp>
        <p:nvSpPr>
          <p:cNvPr id="19" name="AutoShape 6"/>
          <p:cNvSpPr>
            <a:spLocks noChangeAspect="1" noChangeArrowheads="1" noTextEdit="1"/>
          </p:cNvSpPr>
          <p:nvPr/>
        </p:nvSpPr>
        <p:spPr bwMode="auto">
          <a:xfrm>
            <a:off x="0" y="71414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ТЕКСТУРОЛ ЛАНДШАФТ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43702" y="2062074"/>
            <a:ext cx="221457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НОВЫЕ ФАСОВКИ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2103018"/>
            <a:ext cx="221457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НОВЫЕ ЦВЕТА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603084"/>
            <a:ext cx="228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Расширена цветовая палитра – введены 3 интерьерных цвета: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 БЕЛЫЙ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СОСНА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ЯСЕНЬ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2603084"/>
            <a:ext cx="228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С мая 2015г. продукт будет выпускаться в новых фасовках.  Старые фасовки – 10л и 5л будут доступны до окончания складских остатков.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НОВЫЕ ФАСОВКИ: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  0,9л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  2,5л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 9л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4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3" name="Рисунок 22" descr="VIKRAS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071942"/>
            <a:ext cx="905258" cy="107899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328057" y="3370534"/>
            <a:ext cx="701408" cy="701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VIKRAS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929198"/>
            <a:ext cx="857256" cy="102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01040"/>
          </a:xfrm>
          <a:prstGeom prst="rect">
            <a:avLst/>
          </a:prstGeom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1357290" y="3143248"/>
            <a:ext cx="6572296" cy="121444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cs typeface="Arial" pitchFamily="34" charset="0"/>
              </a:rPr>
              <a:t>СПАСИБО ЗА ВНИМАНИЕ!</a:t>
            </a:r>
          </a:p>
          <a:p>
            <a:pPr algn="ctr"/>
            <a:endParaRPr lang="ru-RU" sz="3600" dirty="0" smtClean="0">
              <a:solidFill>
                <a:srgbClr val="990000"/>
              </a:solidFill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rgbClr val="990000"/>
                </a:solidFill>
                <a:cs typeface="Arial" pitchFamily="34" charset="0"/>
              </a:rPr>
              <a:t>УСПЕШНЫХ ПРОДАЖ!</a:t>
            </a:r>
            <a:endParaRPr lang="ru-RU" sz="3600" dirty="0">
              <a:solidFill>
                <a:srgbClr val="99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000240"/>
            <a:ext cx="9144000" cy="642942"/>
          </a:xfrm>
          <a:prstGeom prst="rect">
            <a:avLst/>
          </a:prstGeom>
          <a:solidFill>
            <a:srgbClr val="99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AutoShape 6"/>
          <p:cNvSpPr>
            <a:spLocks noChangeAspect="1" noChangeArrowheads="1" noTextEdit="1"/>
          </p:cNvSpPr>
          <p:nvPr/>
        </p:nvSpPr>
        <p:spPr bwMode="auto">
          <a:xfrm>
            <a:off x="0" y="2000240"/>
            <a:ext cx="9144000" cy="49695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РЕДИЗАЙН  УПАКОВКИ  И  ЛОГОТИПА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" name="Рисунок 19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01040"/>
          </a:xfrm>
          <a:prstGeom prst="rect">
            <a:avLst/>
          </a:prstGeom>
        </p:spPr>
      </p:pic>
      <p:pic>
        <p:nvPicPr>
          <p:cNvPr id="22" name="Рисунок 21" descr="banka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69" y="3174315"/>
            <a:ext cx="3148547" cy="2765245"/>
          </a:xfrm>
          <a:prstGeom prst="rect">
            <a:avLst/>
          </a:prstGeom>
        </p:spPr>
      </p:pic>
      <p:pic>
        <p:nvPicPr>
          <p:cNvPr id="23" name="Рисунок 22" descr="bank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000372"/>
            <a:ext cx="3459272" cy="3038142"/>
          </a:xfrm>
          <a:prstGeom prst="rect">
            <a:avLst/>
          </a:prstGeom>
        </p:spPr>
      </p:pic>
      <p:pic>
        <p:nvPicPr>
          <p:cNvPr id="24" name="Рисунок 23" descr="banka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8371"/>
            <a:ext cx="3996890" cy="351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00240"/>
            <a:ext cx="9144000" cy="642942"/>
          </a:xfrm>
          <a:prstGeom prst="rect">
            <a:avLst/>
          </a:prstGeom>
          <a:solidFill>
            <a:srgbClr val="99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AutoShape 6"/>
          <p:cNvSpPr>
            <a:spLocks noChangeAspect="1" noChangeArrowheads="1" noTextEdit="1"/>
          </p:cNvSpPr>
          <p:nvPr/>
        </p:nvSpPr>
        <p:spPr bwMode="auto">
          <a:xfrm>
            <a:off x="0" y="2000240"/>
            <a:ext cx="9144000" cy="49695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НОВЫЙ  ЛОГОТИП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Нашивка 21"/>
          <p:cNvSpPr/>
          <p:nvPr/>
        </p:nvSpPr>
        <p:spPr>
          <a:xfrm rot="5400000">
            <a:off x="4355419" y="3885522"/>
            <a:ext cx="361724" cy="3617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2" name="Рисунок 31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01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7554" y="2786058"/>
            <a:ext cx="242889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F3131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Современный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4310057"/>
            <a:ext cx="242889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F3131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СТИЛЬНЫЙ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5400000">
            <a:off x="4355419" y="5409522"/>
            <a:ext cx="361724" cy="361724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28" y="5857891"/>
            <a:ext cx="621510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Указывает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на сферу 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banka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143248"/>
            <a:ext cx="3793896" cy="3357586"/>
          </a:xfrm>
          <a:prstGeom prst="rect">
            <a:avLst/>
          </a:prstGeom>
        </p:spPr>
      </p:pic>
      <p:pic>
        <p:nvPicPr>
          <p:cNvPr id="11" name="Рисунок 10" descr="banka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143248"/>
            <a:ext cx="3786214" cy="3325284"/>
          </a:xfrm>
          <a:prstGeom prst="rect">
            <a:avLst/>
          </a:prstGeom>
        </p:spPr>
      </p:pic>
      <p:pic>
        <p:nvPicPr>
          <p:cNvPr id="18" name="Рисунок 17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5683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4348" y="2071678"/>
            <a:ext cx="264320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СТАРЫЙ ДИЗАЙН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9033" y="2071678"/>
            <a:ext cx="264320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НОВЫЙ ДИЗАЙН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714744" y="2000240"/>
            <a:ext cx="1728334" cy="121444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6"/>
          <p:cNvSpPr>
            <a:spLocks noChangeAspect="1" noChangeArrowheads="1" noTextEdit="1"/>
          </p:cNvSpPr>
          <p:nvPr/>
        </p:nvSpPr>
        <p:spPr bwMode="auto">
          <a:xfrm>
            <a:off x="3786183" y="2339280"/>
            <a:ext cx="2500329" cy="58965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ПОСТЕПЕННЫЙ  </a:t>
            </a:r>
          </a:p>
          <a:p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ПЕРЕХОД В 2015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AutoShape 6"/>
          <p:cNvSpPr>
            <a:spLocks noChangeAspect="1" noChangeArrowheads="1" noTextEdit="1"/>
          </p:cNvSpPr>
          <p:nvPr/>
        </p:nvSpPr>
        <p:spPr bwMode="auto">
          <a:xfrm>
            <a:off x="0" y="71414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НОВЫЙ  ДИЗАЙН УПАКОВКИ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Рисунок 23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8358"/>
          </a:xfrm>
          <a:prstGeom prst="rect">
            <a:avLst/>
          </a:prstGeom>
        </p:spPr>
      </p:pic>
      <p:sp>
        <p:nvSpPr>
          <p:cNvPr id="35" name="AutoShape 6"/>
          <p:cNvSpPr>
            <a:spLocks noChangeAspect="1" noChangeArrowheads="1" noTextEdit="1"/>
          </p:cNvSpPr>
          <p:nvPr/>
        </p:nvSpPr>
        <p:spPr bwMode="auto">
          <a:xfrm>
            <a:off x="0" y="71414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ПРЕИМУЩЕСТВА НОВОГО ДИЗАЙНА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00462" y="2071678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Выделяет продукт среди конкурентов, привлекает внимание покупателей</a:t>
            </a:r>
            <a:endParaRPr lang="ru-RU" sz="1200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2000240"/>
            <a:ext cx="2214610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Яркая,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современная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упаковка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857488" y="2176152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00462" y="2533343"/>
            <a:ext cx="500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Повышает ценность бренда, увеличивает узнаваемость и лояльность потребителей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71900" y="4896161"/>
            <a:ext cx="528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Индивидуальная картинка для каждого продукта  позволяет легко найти нужный продукт на полке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71900" y="4286256"/>
            <a:ext cx="5500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«Говорящая картинка»  указывает на предназначение продукта и результат от его  использования – красивая, благородная древесина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500462" y="3104847"/>
            <a:ext cx="5572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Эффектная выкладка в торговой точке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1900" y="546766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3F3131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Пиктограммы основных характеристик (на обороте) позволяют быстро подобрать продукт с нужными характеристиками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628" y="4258583"/>
            <a:ext cx="221461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F313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Calibri" pitchFamily="34" charset="0"/>
              </a:rPr>
              <a:t>Удобная навигация и дифференциация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1"/>
              </a:solidFill>
              <a:latin typeface="+mj-lt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857488" y="2669638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857488" y="3148609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857488" y="4418609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857488" y="5042723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2857488" y="5623295"/>
            <a:ext cx="500066" cy="18127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banka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924" y="1714488"/>
            <a:ext cx="5027406" cy="4415374"/>
          </a:xfrm>
          <a:prstGeom prst="rect">
            <a:avLst/>
          </a:prstGeom>
        </p:spPr>
      </p:pic>
      <p:pic>
        <p:nvPicPr>
          <p:cNvPr id="33" name="Рисунок 32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8358"/>
          </a:xfrm>
          <a:prstGeom prst="rect">
            <a:avLst/>
          </a:prstGeom>
        </p:spPr>
      </p:pic>
      <p:sp>
        <p:nvSpPr>
          <p:cNvPr id="34" name="AutoShape 6"/>
          <p:cNvSpPr>
            <a:spLocks noChangeAspect="1" noChangeArrowheads="1" noTextEdit="1"/>
          </p:cNvSpPr>
          <p:nvPr/>
        </p:nvSpPr>
        <p:spPr bwMode="auto">
          <a:xfrm>
            <a:off x="0" y="71414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ПРЕИМУЩЕСТВА НОВОГО ДИЗАЙНА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>
            <a:stCxn id="16" idx="3"/>
          </p:cNvCxnSpPr>
          <p:nvPr/>
        </p:nvCxnSpPr>
        <p:spPr>
          <a:xfrm>
            <a:off x="2143108" y="4451015"/>
            <a:ext cx="1827040" cy="621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2127934" y="1988240"/>
            <a:ext cx="2199404" cy="95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108" y="3758517"/>
            <a:ext cx="194400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Сохранена  преемственность - цветовая плашка для легкой дифференциации продуктов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934" y="1726630"/>
            <a:ext cx="19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Более современный и европейский логотип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0892" y="4188559"/>
            <a:ext cx="19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Сохранены названия продуктов </a:t>
            </a:r>
            <a:endParaRPr lang="ru-RU" sz="1400" b="1" dirty="0"/>
          </a:p>
        </p:txBody>
      </p:sp>
      <p:cxnSp>
        <p:nvCxnSpPr>
          <p:cNvPr id="24" name="Прямая со стрелкой 23"/>
          <p:cNvCxnSpPr>
            <a:stCxn id="23" idx="1"/>
          </p:cNvCxnSpPr>
          <p:nvPr/>
        </p:nvCxnSpPr>
        <p:spPr>
          <a:xfrm rot="10800000" flipV="1">
            <a:off x="4929190" y="4450168"/>
            <a:ext cx="2071702" cy="550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8" idx="1"/>
          </p:cNvCxnSpPr>
          <p:nvPr/>
        </p:nvCxnSpPr>
        <p:spPr>
          <a:xfrm rot="10800000" flipV="1">
            <a:off x="5230116" y="2048665"/>
            <a:ext cx="1770776" cy="808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00892" y="1571612"/>
            <a:ext cx="1944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Сохранена преемственность. Более реалистичная текстура древесины.</a:t>
            </a:r>
            <a:endParaRPr lang="ru-RU" sz="1400" b="1" dirty="0"/>
          </a:p>
        </p:txBody>
      </p:sp>
      <p:cxnSp>
        <p:nvCxnSpPr>
          <p:cNvPr id="35" name="Прямая со стрелкой 34"/>
          <p:cNvCxnSpPr>
            <a:stCxn id="36" idx="1"/>
          </p:cNvCxnSpPr>
          <p:nvPr/>
        </p:nvCxnSpPr>
        <p:spPr>
          <a:xfrm rot="10800000" flipV="1">
            <a:off x="5230116" y="3343445"/>
            <a:ext cx="1770776" cy="416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0892" y="2974113"/>
            <a:ext cx="1944000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«Говорящая картинка»  -указывает  на сферу применения</a:t>
            </a:r>
            <a:endParaRPr lang="ru-RU" sz="1400" b="1" dirty="0"/>
          </a:p>
        </p:txBody>
      </p:sp>
      <p:cxnSp>
        <p:nvCxnSpPr>
          <p:cNvPr id="45" name="Прямая со стрелкой 44"/>
          <p:cNvCxnSpPr>
            <a:stCxn id="44" idx="3"/>
          </p:cNvCxnSpPr>
          <p:nvPr/>
        </p:nvCxnSpPr>
        <p:spPr>
          <a:xfrm>
            <a:off x="2127934" y="3024656"/>
            <a:ext cx="2143140" cy="1118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00892" y="5117253"/>
            <a:ext cx="19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Выделены основные свойства продукта</a:t>
            </a:r>
          </a:p>
        </p:txBody>
      </p:sp>
      <p:cxnSp>
        <p:nvCxnSpPr>
          <p:cNvPr id="66" name="Прямая со стрелкой 65"/>
          <p:cNvCxnSpPr>
            <a:stCxn id="72" idx="3"/>
          </p:cNvCxnSpPr>
          <p:nvPr/>
        </p:nvCxnSpPr>
        <p:spPr>
          <a:xfrm flipV="1">
            <a:off x="2143108" y="5286388"/>
            <a:ext cx="1827040" cy="404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99108" y="5429264"/>
            <a:ext cx="19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Обозначена область применения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83934" y="2655324"/>
            <a:ext cx="1944000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Четко обозначено предназначение продукта</a:t>
            </a:r>
            <a:endParaRPr lang="ru-RU" sz="1400" b="1" dirty="0"/>
          </a:p>
        </p:txBody>
      </p:sp>
      <p:cxnSp>
        <p:nvCxnSpPr>
          <p:cNvPr id="47" name="Прямая со стрелкой 46"/>
          <p:cNvCxnSpPr>
            <a:stCxn id="63" idx="1"/>
          </p:cNvCxnSpPr>
          <p:nvPr/>
        </p:nvCxnSpPr>
        <p:spPr>
          <a:xfrm rot="10800000">
            <a:off x="5643538" y="5188693"/>
            <a:ext cx="1357354" cy="190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8358"/>
          </a:xfrm>
          <a:prstGeom prst="rect">
            <a:avLst/>
          </a:prstGeom>
        </p:spPr>
      </p:pic>
      <p:sp>
        <p:nvSpPr>
          <p:cNvPr id="20" name="AutoShape 6"/>
          <p:cNvSpPr>
            <a:spLocks noChangeAspect="1" noChangeArrowheads="1" noTextEdit="1"/>
          </p:cNvSpPr>
          <p:nvPr/>
        </p:nvSpPr>
        <p:spPr bwMode="auto">
          <a:xfrm>
            <a:off x="0" y="71414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СТРУКТУРА УПАКОВКИ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7" name="Рисунок 16" descr="banka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39136"/>
            <a:ext cx="5405437" cy="4747384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16" idx="3"/>
          </p:cNvCxnSpPr>
          <p:nvPr/>
        </p:nvCxnSpPr>
        <p:spPr>
          <a:xfrm flipV="1">
            <a:off x="2143108" y="4714884"/>
            <a:ext cx="627768" cy="193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108" y="4000480"/>
            <a:ext cx="1944000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Добавлены пиктограммы  основных характеристик -</a:t>
            </a:r>
            <a:r>
              <a:rPr lang="ru-RU" sz="1400" b="1" dirty="0" err="1" smtClean="0"/>
              <a:t>укрывистость</a:t>
            </a:r>
            <a:r>
              <a:rPr lang="ru-RU" sz="1400" b="1" dirty="0" smtClean="0"/>
              <a:t>, блеск, толщина пленки, глубина проникновения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5718" y="4000504"/>
            <a:ext cx="19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Информационный сайт</a:t>
            </a:r>
          </a:p>
        </p:txBody>
      </p:sp>
      <p:cxnSp>
        <p:nvCxnSpPr>
          <p:cNvPr id="24" name="Прямая со стрелкой 23"/>
          <p:cNvCxnSpPr>
            <a:stCxn id="23" idx="1"/>
          </p:cNvCxnSpPr>
          <p:nvPr/>
        </p:nvCxnSpPr>
        <p:spPr>
          <a:xfrm rot="10800000" flipV="1">
            <a:off x="5572132" y="4262114"/>
            <a:ext cx="1413586" cy="80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72" idx="3"/>
          </p:cNvCxnSpPr>
          <p:nvPr/>
        </p:nvCxnSpPr>
        <p:spPr>
          <a:xfrm>
            <a:off x="2143108" y="3263112"/>
            <a:ext cx="1556462" cy="308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99108" y="2786058"/>
            <a:ext cx="194400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Подробное описание свойств  и технических характеристик продукта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rot="10800000" flipV="1">
            <a:off x="4572000" y="5143512"/>
            <a:ext cx="257176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85718" y="5000636"/>
            <a:ext cx="194400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Фасовка продукта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2875"/>
            <a:ext cx="9144000" cy="6715125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4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740775" y="6381750"/>
            <a:ext cx="403225" cy="476250"/>
          </a:xfrm>
          <a:noFill/>
        </p:spPr>
        <p:txBody>
          <a:bodyPr/>
          <a:lstStyle/>
          <a:p>
            <a:fld id="{882DDAFB-C9BA-458F-8539-F1D4B4A0B86B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6148" name="Рисунок 14" descr="01.png"/>
          <p:cNvPicPr>
            <a:picLocks noChangeAspect="1"/>
          </p:cNvPicPr>
          <p:nvPr/>
        </p:nvPicPr>
        <p:blipFill>
          <a:blip r:embed="rId2" cstate="print"/>
          <a:srcRect b="57497"/>
          <a:stretch>
            <a:fillRect/>
          </a:stretch>
        </p:blipFill>
        <p:spPr bwMode="auto">
          <a:xfrm>
            <a:off x="0" y="0"/>
            <a:ext cx="9144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\\s0-marketstor\designers\ARCHIVE_NEW\TEXTUROL\photo\Produkti\_new\low-res\Ekolazur_10L_N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84625"/>
            <a:ext cx="368141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4" descr="banka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161033"/>
            <a:ext cx="26638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5" descr="banka0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75" y="1124744"/>
            <a:ext cx="265112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6" descr="banka0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933056"/>
            <a:ext cx="25638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9" descr="\\s0-marketstor\designers\ARCHIVE_NEW\TEXTUROL\photo\Produkti\_new\low-res\Lazur_10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7013" y="1100708"/>
            <a:ext cx="36052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4" descr="\\s0-marketstor\designers\ARCHIVE_NEW\TEXTUROL\photo\Produkti\_new\low-res\Cantry_10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802087"/>
            <a:ext cx="36560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"/>
          <p:cNvSpPr>
            <a:spLocks noChangeAspect="1" noChangeArrowheads="1" noTextEdit="1"/>
          </p:cNvSpPr>
          <p:nvPr/>
        </p:nvSpPr>
        <p:spPr bwMode="auto">
          <a:xfrm>
            <a:off x="178216" y="195170"/>
            <a:ext cx="8858280" cy="4255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cs typeface="Arial" pitchFamily="34" charset="0"/>
              </a:rPr>
              <a:t>НОВЫЙ ДИЗАЙН</a:t>
            </a:r>
            <a:endParaRPr lang="ru-RU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6402814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F3131"/>
                </a:solidFill>
                <a:latin typeface="+mj-lt"/>
                <a:ea typeface="Times New Roman" pitchFamily="18" charset="0"/>
                <a:cs typeface="Calibri" pitchFamily="34" charset="0"/>
              </a:rPr>
              <a:t>Продукция в старом дизайне будет доступна для заказа до обнуления складских остатков.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42852"/>
            <a:ext cx="9144000" cy="6715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00240"/>
            <a:ext cx="9144000" cy="642942"/>
          </a:xfrm>
          <a:prstGeom prst="rect">
            <a:avLst/>
          </a:prstGeom>
          <a:solidFill>
            <a:srgbClr val="99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AutoShape 6"/>
          <p:cNvSpPr>
            <a:spLocks noChangeAspect="1" noChangeArrowheads="1" noTextEdit="1"/>
          </p:cNvSpPr>
          <p:nvPr/>
        </p:nvSpPr>
        <p:spPr bwMode="auto">
          <a:xfrm>
            <a:off x="0" y="2000240"/>
            <a:ext cx="9144000" cy="49695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ИЗМЕНЕНИЯ В АССОРТИМЕНТЕ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Рисунок 1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01040"/>
          </a:xfrm>
          <a:prstGeom prst="rect">
            <a:avLst/>
          </a:prstGeom>
        </p:spPr>
      </p:pic>
      <p:pic>
        <p:nvPicPr>
          <p:cNvPr id="18" name="Рисунок 17" descr="banka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69" y="3174315"/>
            <a:ext cx="3148547" cy="2765245"/>
          </a:xfrm>
          <a:prstGeom prst="rect">
            <a:avLst/>
          </a:prstGeom>
        </p:spPr>
      </p:pic>
      <p:pic>
        <p:nvPicPr>
          <p:cNvPr id="19" name="Рисунок 18" descr="banka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000372"/>
            <a:ext cx="3459272" cy="3038142"/>
          </a:xfrm>
          <a:prstGeom prst="rect">
            <a:avLst/>
          </a:prstGeom>
        </p:spPr>
      </p:pic>
      <p:pic>
        <p:nvPicPr>
          <p:cNvPr id="17" name="Рисунок 16" descr="banka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88371"/>
            <a:ext cx="3996890" cy="351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258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упаковки</dc:title>
  <dc:creator>Шаров Александр С.</dc:creator>
  <cp:lastModifiedBy>Полуянович</cp:lastModifiedBy>
  <cp:revision>142</cp:revision>
  <dcterms:modified xsi:type="dcterms:W3CDTF">2016-04-27T14:11:32Z</dcterms:modified>
</cp:coreProperties>
</file>